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3C2A4-2A94-2DB9-5CEB-E18DC26AF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4DCC6-CC44-37B2-BE9B-5669D9597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DB461-971E-025E-0058-32F789FB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96A-B3C6-4EB8-972B-C64499C8D7B4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61604-DFBE-8ECE-FC37-74935A5F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524CF-1E70-C1C2-9351-6385CB38F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6800-64FB-4B9E-B9B0-E7DD694F0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86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64A4-9901-F1B3-5F25-CE4C9A97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905736-DC5E-1A31-AB08-E36C2DB03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BB606-772F-86DF-DE88-E8E3D864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96A-B3C6-4EB8-972B-C64499C8D7B4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7AD4B-3908-FF62-E697-8A62725EE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691A1-06E8-9421-1A2E-0C31245B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6800-64FB-4B9E-B9B0-E7DD694F0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09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81F2FF-8613-973F-35C6-EAFFBACB27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F02F1-4291-D76D-6072-0AD20C1E0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1CE68-7826-B08C-15AF-2355DA55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96A-B3C6-4EB8-972B-C64499C8D7B4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32B56-A40A-D71A-2D6B-43CEA00BB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C571E-F5C1-96B0-2FDE-30A99581B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6800-64FB-4B9E-B9B0-E7DD694F0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8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6DC23-7236-DB66-4A7D-76057F52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AE925-D653-4CEE-392E-76AF6CBEF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59A38-9BFB-9CC8-0BFF-0AE4B91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96A-B3C6-4EB8-972B-C64499C8D7B4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817E9-7B23-39C9-C1B4-BF8A7E0F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412AF-D7EC-0186-E21C-520C46E1F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6800-64FB-4B9E-B9B0-E7DD694F0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31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AB9BE-08BF-7504-D364-47A32ED0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92934-FED9-714C-3DB3-3E90F7B90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25A12-8DF1-9C22-6D97-D8E712BF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96A-B3C6-4EB8-972B-C64499C8D7B4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99999-6474-650A-2270-3EE9A7CB4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469BE-6998-33E1-AEDF-4E8EEE16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6800-64FB-4B9E-B9B0-E7DD694F0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72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769E5-8C08-4393-8944-C03A72884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67F26-06A7-A1B3-30D0-C36C72BF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B78A7-D69B-80C2-4529-9A4731540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D4B2C-638B-7812-22C1-59535D4F1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96A-B3C6-4EB8-972B-C64499C8D7B4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A969E-670D-7F66-B4BE-4DFE1DC1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5D700-5EE0-BAA9-7AA9-21B809657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6800-64FB-4B9E-B9B0-E7DD694F0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15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027BD-8E16-8F77-79EA-59440AE7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E9F21-F9EE-E009-827C-3BA8091AD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1249D-D443-8CF2-5BEF-7CE29F443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E12B9-E722-40A5-F3A4-80CE555EC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B8E75-17E9-40D0-08CF-544AD7D45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EFD66A-2DF6-822D-3F3C-2C341C9D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96A-B3C6-4EB8-972B-C64499C8D7B4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BBABE1-C63E-F826-1A1B-D20C14952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8CC1C-1008-AF48-4405-D8367A95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6800-64FB-4B9E-B9B0-E7DD694F0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61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EBE2-1F78-85F4-48D1-E562DDF6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676A14-B862-0E4A-D824-61294E39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96A-B3C6-4EB8-972B-C64499C8D7B4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02047-460C-C492-91B3-D8C2586F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A120C-13E9-CCDA-5C45-757690EA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6800-64FB-4B9E-B9B0-E7DD694F0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30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143741-2D30-9735-CD83-8CE47D30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96A-B3C6-4EB8-972B-C64499C8D7B4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3F0AE2-4AF9-4E49-BEB0-9E0A38FA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861EA-0F65-3188-7077-BA5521A4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6800-64FB-4B9E-B9B0-E7DD694F0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68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6469-5C3C-5722-415F-12782B88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6F3BA-1422-79F4-9DB8-41BC3462D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F68D4-A05E-CDBE-B669-D91E2D382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F1374-014E-FC82-F32F-B3C4A430A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96A-B3C6-4EB8-972B-C64499C8D7B4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D6E49-8273-58BA-C715-6BA3F295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C8DDB-6939-8CF2-D2F5-6AD9CBB2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6800-64FB-4B9E-B9B0-E7DD694F0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7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9406-3908-D00C-7069-F4124745E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33994-8B71-68C7-15EC-4399ECA7A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A1654-0925-FA4F-0002-6ADB6F32A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1B340-4565-F37F-590A-C260CAA96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96A-B3C6-4EB8-972B-C64499C8D7B4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303E7-D898-427F-D2E1-3A82D5BC3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6D77A-8264-179F-5CC8-808E7EFE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6800-64FB-4B9E-B9B0-E7DD694F0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57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41A839-4E61-29EE-021E-A419CC58F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8E0FF-D0DB-2A58-507B-00C9EC6A7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8C136-AF33-33AF-4547-D9B4835D4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B196A-B3C6-4EB8-972B-C64499C8D7B4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3DBA6-EDFE-3330-44AA-EA2949137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CA0C5-479A-3348-0C3D-4AE8F79E2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36800-64FB-4B9E-B9B0-E7DD694F0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89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975F1-E7D9-BF3E-EE4A-8EB1C6DAC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400"/>
              <a:t>Eco-Moorings Project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97C8A7-D153-DE58-A6EA-A6179DA2C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8" y="4636008"/>
            <a:ext cx="4250621" cy="1572768"/>
          </a:xfrm>
        </p:spPr>
        <p:txBody>
          <a:bodyPr>
            <a:normAutofit/>
          </a:bodyPr>
          <a:lstStyle/>
          <a:p>
            <a:pPr algn="l"/>
            <a:r>
              <a:rPr lang="en-GB" sz="2200" dirty="0"/>
              <a:t>Pedro Abreu</a:t>
            </a:r>
          </a:p>
          <a:p>
            <a:pPr algn="l"/>
            <a:r>
              <a:rPr lang="en-GB" sz="2200" dirty="0"/>
              <a:t>Climate and Environmental Panel</a:t>
            </a:r>
          </a:p>
          <a:p>
            <a:pPr algn="l"/>
            <a:r>
              <a:rPr lang="en-GB" sz="2200" dirty="0"/>
              <a:t>20 November 2024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ridge over a canal&#10;&#10;Description automatically generated">
            <a:extLst>
              <a:ext uri="{FF2B5EF4-FFF2-40B4-BE49-F238E27FC236}">
                <a16:creationId xmlns:a16="http://schemas.microsoft.com/office/drawing/2014/main" id="{E70385A9-7A33-E743-A2B2-00B94BE8D6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99" r="2125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981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F37212-E734-BEA3-11B1-411B64DA1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 dirty="0"/>
              <a:t>Background</a:t>
            </a:r>
          </a:p>
        </p:txBody>
      </p:sp>
      <p:pic>
        <p:nvPicPr>
          <p:cNvPr id="5" name="Picture 4" descr="A boat on the water&#10;&#10;Description automatically generated">
            <a:extLst>
              <a:ext uri="{FF2B5EF4-FFF2-40B4-BE49-F238E27FC236}">
                <a16:creationId xmlns:a16="http://schemas.microsoft.com/office/drawing/2014/main" id="{9A2A4555-6C3C-F1C9-71C2-D1CD7849B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r="35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6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43022-DD2E-9BA2-16D7-715874706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/>
              <a:t>Aristotle Lane is an area of our waterways were the Council experiences recurrent smoke nuisance complaints associated with solid and diesel fuel burning by boaters.</a:t>
            </a:r>
          </a:p>
          <a:p>
            <a:r>
              <a:rPr lang="en-GB" sz="2200" dirty="0"/>
              <a:t>The burning of solid fuels causes a significant health impact on visitors, residents, and particularly boaters who often lack any cleaner alternative to solid fuel burning.</a:t>
            </a:r>
          </a:p>
          <a:p>
            <a:r>
              <a:rPr lang="en-GB" sz="2200" dirty="0"/>
              <a:t>£192,993 received from DEFRA’s Air Quality Grant 2022/2023 to install eco-moorings at Aristotle Lane.</a:t>
            </a:r>
            <a:endParaRPr lang="en-US" sz="2200" dirty="0"/>
          </a:p>
          <a:p>
            <a:r>
              <a:rPr lang="en-GB" sz="2200" dirty="0"/>
              <a:t>The eco-moorings project will support boaters to adopt cleaner energy behaviours.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3384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98119-9992-F55D-8AC2-D8AC4C6D7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The Project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95B480-5C84-4429-5DBE-A57F506D2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09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D6414-0F6E-0F85-F363-DEF4E7026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2200" dirty="0"/>
              <a:t>The Council and Canal &amp; River Trust are partnering to instal eco-moorings that will provide electricity for up to 6 moored vessels at Aristotle Lane.</a:t>
            </a:r>
          </a:p>
          <a:p>
            <a:r>
              <a:rPr lang="en-GB" sz="2200" dirty="0"/>
              <a:t>These are essentially charging points that narrowboats can plug into for their electrical and energy needs (similar to charging an electric vehicle).</a:t>
            </a:r>
          </a:p>
          <a:p>
            <a:r>
              <a:rPr lang="en-GB" sz="2200" dirty="0"/>
              <a:t>There will be 5 x 16amp sockets </a:t>
            </a:r>
          </a:p>
          <a:p>
            <a:r>
              <a:rPr lang="en-GB" sz="2200" dirty="0"/>
              <a:t>1 x 32 amp socket available to test e-propulsion</a:t>
            </a:r>
            <a:endParaRPr lang="en-US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8986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2370-DD21-4555-51F6-EC01D5EB5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Expected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519A1-D2B7-2A16-2285-950669AED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88319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Reduced level of exposure to air pollutants by residents, towpath users and commuters.</a:t>
            </a:r>
          </a:p>
          <a:p>
            <a:r>
              <a:rPr lang="en-GB" dirty="0"/>
              <a:t>Contribute to a reduction of smoke nuisance complaints by residents in this area of the city. </a:t>
            </a:r>
          </a:p>
          <a:p>
            <a:r>
              <a:rPr lang="en-GB" dirty="0"/>
              <a:t>Contribute to an overall reduction in air pollution with the city of Oxford, particularly PM10 &amp; PM2.5.</a:t>
            </a:r>
          </a:p>
          <a:p>
            <a:r>
              <a:rPr lang="en-GB" dirty="0"/>
              <a:t>Link this project to OCC’s already launched wood burning campaign “Do You Fuel </a:t>
            </a:r>
            <a:r>
              <a:rPr lang="en-GB" dirty="0" err="1"/>
              <a:t>Good?”and</a:t>
            </a:r>
            <a:r>
              <a:rPr lang="en-GB" dirty="0"/>
              <a:t> also to a much wider engagement piece that is being developed for the boating community.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8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62217-C04F-FE83-8D6F-39E4C966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GB" sz="5400"/>
              <a:t>Timelines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62C07-879B-D47D-112A-04893500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GB" sz="2200" dirty="0"/>
              <a:t>April 2023: Grant funding awarded</a:t>
            </a:r>
          </a:p>
          <a:p>
            <a:r>
              <a:rPr lang="en-GB" sz="2200" dirty="0"/>
              <a:t>October 2023: Partnership agreement signed between OCC &amp; CRT</a:t>
            </a:r>
          </a:p>
          <a:p>
            <a:r>
              <a:rPr lang="en-GB" sz="2200" dirty="0"/>
              <a:t>January 2024: Agreed final design specifications for installation</a:t>
            </a:r>
          </a:p>
          <a:p>
            <a:r>
              <a:rPr lang="en-GB" sz="2200" dirty="0"/>
              <a:t>February 2024: Project proposal submitted to planning system under General Permitted Development - Condition B.1A (1)</a:t>
            </a:r>
          </a:p>
          <a:p>
            <a:r>
              <a:rPr lang="en-GB" sz="2200" dirty="0"/>
              <a:t>September 2024: Procurement exercise finalised and Contractor appointed by the Trust</a:t>
            </a:r>
          </a:p>
        </p:txBody>
      </p:sp>
    </p:spTree>
    <p:extLst>
      <p:ext uri="{BB962C8B-B14F-4D97-AF65-F5344CB8AC3E}">
        <p14:creationId xmlns:p14="http://schemas.microsoft.com/office/powerpoint/2010/main" val="293473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1339E-A682-DCE3-2392-24D63D31C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316" y="0"/>
            <a:ext cx="9665368" cy="683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1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5D03-3B92-2692-4123-A6D484744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A49FB-E65E-2142-D8B2-5A2E68623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dirty="0"/>
              <a:t>November 2024: </a:t>
            </a:r>
          </a:p>
          <a:p>
            <a:r>
              <a:rPr lang="en-GB" dirty="0"/>
              <a:t>Waiting c</a:t>
            </a:r>
            <a:r>
              <a:rPr lang="en-GB" sz="2800" dirty="0"/>
              <a:t>onfirmation from contractors on their work programme.</a:t>
            </a:r>
          </a:p>
          <a:p>
            <a:r>
              <a:rPr lang="en-GB" dirty="0"/>
              <a:t>Submission (to County) of TTRO application requesting temporary closure of the towpath (as it’s a public right of way)</a:t>
            </a:r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December 2024: </a:t>
            </a:r>
          </a:p>
          <a:p>
            <a:pPr marL="0" indent="0">
              <a:buNone/>
            </a:pPr>
            <a:r>
              <a:rPr lang="en-GB" sz="2800" dirty="0"/>
              <a:t>Expected commencement of installation works</a:t>
            </a:r>
          </a:p>
          <a:p>
            <a:pPr marL="0" indent="0">
              <a:buNone/>
            </a:pPr>
            <a:r>
              <a:rPr lang="en-GB" sz="2800" b="1" dirty="0"/>
              <a:t>January 2025: </a:t>
            </a:r>
          </a:p>
          <a:p>
            <a:pPr marL="0" indent="0">
              <a:buNone/>
            </a:pPr>
            <a:r>
              <a:rPr lang="en-GB" sz="2800" dirty="0"/>
              <a:t>Expected completion</a:t>
            </a:r>
          </a:p>
          <a:p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0B2D6C1-78D1-7385-C0FD-CB7FB33AD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TTRO application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29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362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Eco-Moorings Project Update</vt:lpstr>
      <vt:lpstr>Background</vt:lpstr>
      <vt:lpstr>The Project</vt:lpstr>
      <vt:lpstr>Expected Outcomes</vt:lpstr>
      <vt:lpstr>Timelines</vt:lpstr>
      <vt:lpstr>PowerPoint Presentation</vt:lpstr>
      <vt:lpstr>Next Steps…..</vt:lpstr>
    </vt:vector>
  </TitlesOfParts>
  <Company>Oxford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Eco-Moorings Project Update</dc:title>
  <dc:creator>MCQUARRIE Charles</dc:creator>
  <cp:lastModifiedBy>ABREU Pedro</cp:lastModifiedBy>
  <cp:revision>5</cp:revision>
  <dcterms:created xsi:type="dcterms:W3CDTF">2024-11-04T13:43:17Z</dcterms:created>
  <dcterms:modified xsi:type="dcterms:W3CDTF">2024-11-07T17:00:05Z</dcterms:modified>
</cp:coreProperties>
</file>